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676DF4-5687-4285-9B52-16FCC837DF20}">
  <a:tblStyle styleId="{BB676DF4-5687-4285-9B52-16FCC837DF2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2dfd2e8e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2dfd2e8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2dfd2e8e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2dfd2e8e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2aa8091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32aa8091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32aa8091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32aa8091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0e3484219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0e3484219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0ddfac62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0ddfac62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2dfd2e8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2dfd2e8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2dfd2e8e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2dfd2e8e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2dfd2e8e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2dfd2e8e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2dfd2e8e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2dfd2e8e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dfd2e8e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dfd2e8e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32aa809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32aa809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2dfd2e8e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2dfd2e8e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Consolas"/>
                <a:ea typeface="Consolas"/>
                <a:cs typeface="Consolas"/>
                <a:sym typeface="Consolas"/>
              </a:rPr>
              <a:t>Sign Language Recognition</a:t>
            </a:r>
            <a:r>
              <a:rPr b="1" lang="en" sz="41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sz="4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9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(for the Deaf and ASL learners)</a:t>
            </a:r>
            <a:endParaRPr sz="1600"/>
          </a:p>
        </p:txBody>
      </p:sp>
      <p:sp>
        <p:nvSpPr>
          <p:cNvPr id="56" name="Google Shape;56;p13"/>
          <p:cNvSpPr txBox="1"/>
          <p:nvPr/>
        </p:nvSpPr>
        <p:spPr>
          <a:xfrm>
            <a:off x="5483400" y="4120875"/>
            <a:ext cx="33489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D2029"/>
                </a:solidFill>
                <a:latin typeface="Consolas"/>
                <a:ea typeface="Consolas"/>
                <a:cs typeface="Consolas"/>
                <a:sym typeface="Consolas"/>
              </a:rPr>
              <a:t>by Bach Nguyen, </a:t>
            </a:r>
            <a:endParaRPr b="1" sz="1600">
              <a:solidFill>
                <a:srgbClr val="1D20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D2029"/>
                </a:solidFill>
                <a:latin typeface="Consolas"/>
                <a:ea typeface="Consolas"/>
                <a:cs typeface="Consolas"/>
                <a:sym typeface="Consolas"/>
              </a:rPr>
              <a:t>   Dat Nguyen,</a:t>
            </a:r>
            <a:endParaRPr b="1" sz="1600">
              <a:solidFill>
                <a:srgbClr val="1D202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D2029"/>
                </a:solidFill>
                <a:latin typeface="Consolas"/>
                <a:ea typeface="Consolas"/>
                <a:cs typeface="Consolas"/>
                <a:sym typeface="Consolas"/>
              </a:rPr>
              <a:t>   Nam Nguyen</a:t>
            </a:r>
            <a:endParaRPr b="1" sz="1600">
              <a:solidFill>
                <a:srgbClr val="1D202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" name="Google Shape;198;p22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2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/>
        </p:nvSpPr>
        <p:spPr>
          <a:xfrm>
            <a:off x="605775" y="1350650"/>
            <a:ext cx="353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Modeling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800" y="67625"/>
            <a:ext cx="2447608" cy="507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75" y="1997450"/>
            <a:ext cx="5206999" cy="272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1" name="Google Shape;211;p23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3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3"/>
          <p:cNvSpPr txBox="1"/>
          <p:nvPr/>
        </p:nvSpPr>
        <p:spPr>
          <a:xfrm>
            <a:off x="662375" y="1350650"/>
            <a:ext cx="353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Evaluation</a:t>
            </a:r>
            <a:endParaRPr/>
          </a:p>
        </p:txBody>
      </p:sp>
      <p:graphicFrame>
        <p:nvGraphicFramePr>
          <p:cNvPr id="216" name="Google Shape;216;p23"/>
          <p:cNvGraphicFramePr/>
          <p:nvPr/>
        </p:nvGraphicFramePr>
        <p:xfrm>
          <a:off x="3102875" y="1880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{BB676DF4-5687-4285-9B52-16FCC837DF20}</a:tableStyleId>
              </a:tblPr>
              <a:tblGrid>
                <a:gridCol w="359450"/>
                <a:gridCol w="745225"/>
                <a:gridCol w="489700"/>
                <a:gridCol w="714575"/>
                <a:gridCol w="670975"/>
              </a:tblGrid>
              <a:tr h="26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precision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recall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f1-score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support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A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331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B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432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C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0.97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310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D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245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E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498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F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247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G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348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H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436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I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288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K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331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L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209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7" name="Google Shape;217;p23"/>
          <p:cNvGraphicFramePr/>
          <p:nvPr/>
        </p:nvGraphicFramePr>
        <p:xfrm>
          <a:off x="6321875" y="946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{BB676DF4-5687-4285-9B52-16FCC837DF20}</a:tableStyleId>
              </a:tblPr>
              <a:tblGrid>
                <a:gridCol w="596100"/>
                <a:gridCol w="264325"/>
                <a:gridCol w="370900"/>
                <a:gridCol w="353500"/>
                <a:gridCol w="396300"/>
                <a:gridCol w="418675"/>
              </a:tblGrid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291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248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332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accuracy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7172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Macro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avg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7172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Weighted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avg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7172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8" name="Google Shape;218;p23"/>
          <p:cNvSpPr txBox="1"/>
          <p:nvPr/>
        </p:nvSpPr>
        <p:spPr>
          <a:xfrm>
            <a:off x="0" y="3082325"/>
            <a:ext cx="3246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Sign-language-mnist-train.csv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5" name="Google Shape;225;p24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4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4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4"/>
          <p:cNvSpPr txBox="1"/>
          <p:nvPr/>
        </p:nvSpPr>
        <p:spPr>
          <a:xfrm>
            <a:off x="662375" y="1350650"/>
            <a:ext cx="353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Evaluation</a:t>
            </a:r>
            <a:endParaRPr/>
          </a:p>
        </p:txBody>
      </p:sp>
      <p:graphicFrame>
        <p:nvGraphicFramePr>
          <p:cNvPr id="230" name="Google Shape;230;p24"/>
          <p:cNvGraphicFramePr/>
          <p:nvPr/>
        </p:nvGraphicFramePr>
        <p:xfrm>
          <a:off x="3102875" y="1880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{BB676DF4-5687-4285-9B52-16FCC837DF20}</a:tableStyleId>
              </a:tblPr>
              <a:tblGrid>
                <a:gridCol w="359450"/>
                <a:gridCol w="745225"/>
                <a:gridCol w="489700"/>
                <a:gridCol w="714575"/>
                <a:gridCol w="670975"/>
              </a:tblGrid>
              <a:tr h="26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precision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recall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f1-score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support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A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331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B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432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C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0.97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310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D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245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E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498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F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247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G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348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H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0.99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436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I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288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K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331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L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1.00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12529"/>
                          </a:solidFill>
                        </a:rPr>
                        <a:t>209</a:t>
                      </a:r>
                      <a:endParaRPr sz="1200">
                        <a:solidFill>
                          <a:srgbClr val="212529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1" name="Google Shape;231;p24"/>
          <p:cNvGraphicFramePr/>
          <p:nvPr/>
        </p:nvGraphicFramePr>
        <p:xfrm>
          <a:off x="6321875" y="946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{BB676DF4-5687-4285-9B52-16FCC837DF20}</a:tableStyleId>
              </a:tblPr>
              <a:tblGrid>
                <a:gridCol w="596100"/>
                <a:gridCol w="264325"/>
                <a:gridCol w="370900"/>
                <a:gridCol w="353500"/>
                <a:gridCol w="396300"/>
                <a:gridCol w="418675"/>
              </a:tblGrid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291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248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0.94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X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267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1.00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332</a:t>
                      </a:r>
                      <a:endParaRPr sz="1000"/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accuracy</a:t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7172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Macro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avg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7172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Weighted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avg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0.99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06666"/>
                          </a:solidFill>
                        </a:rPr>
                        <a:t>7172</a:t>
                      </a:r>
                      <a:endParaRPr sz="1000">
                        <a:solidFill>
                          <a:srgbClr val="E06666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2" name="Google Shape;232;p24"/>
          <p:cNvSpPr txBox="1"/>
          <p:nvPr/>
        </p:nvSpPr>
        <p:spPr>
          <a:xfrm>
            <a:off x="662375" y="3082325"/>
            <a:ext cx="1806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Custom dataset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9" name="Google Shape;239;p25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5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5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5"/>
          <p:cNvSpPr txBox="1"/>
          <p:nvPr/>
        </p:nvSpPr>
        <p:spPr>
          <a:xfrm>
            <a:off x="605775" y="1350650"/>
            <a:ext cx="353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Deploy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400" y="1997450"/>
            <a:ext cx="5523177" cy="28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Consolas"/>
                <a:ea typeface="Consolas"/>
                <a:cs typeface="Consolas"/>
                <a:sym typeface="Consolas"/>
              </a:rPr>
              <a:t>THE END</a:t>
            </a:r>
            <a:endParaRPr b="1" sz="4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311700" y="329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Thanks for listening</a:t>
            </a:r>
            <a:endParaRPr sz="1900"/>
          </a:p>
        </p:txBody>
      </p:sp>
      <p:sp>
        <p:nvSpPr>
          <p:cNvPr id="251" name="Google Shape;251;p26"/>
          <p:cNvSpPr txBox="1"/>
          <p:nvPr/>
        </p:nvSpPr>
        <p:spPr>
          <a:xfrm>
            <a:off x="906201" y="307750"/>
            <a:ext cx="4811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&lt;/management/embedded-system&gt;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9" y="257325"/>
            <a:ext cx="441365" cy="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703000" y="12582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ASL ?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770225" y="13599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5" name="Google Shape;65;p14"/>
          <p:cNvSpPr txBox="1"/>
          <p:nvPr/>
        </p:nvSpPr>
        <p:spPr>
          <a:xfrm>
            <a:off x="703000" y="2629850"/>
            <a:ext cx="6108000" cy="27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Data gathering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Data Preprocessing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Modeling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Evaluation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Deploy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70225" y="27315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67" name="Google Shape;67;p14"/>
          <p:cNvCxnSpPr/>
          <p:nvPr/>
        </p:nvCxnSpPr>
        <p:spPr>
          <a:xfrm>
            <a:off x="1234675" y="2957325"/>
            <a:ext cx="0" cy="34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234675" y="32621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1234675" y="3262125"/>
            <a:ext cx="0" cy="40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>
            <a:off x="1234675" y="3673750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>
            <a:off x="1234675" y="3643125"/>
            <a:ext cx="0" cy="40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/>
          <p:nvPr/>
        </p:nvCxnSpPr>
        <p:spPr>
          <a:xfrm>
            <a:off x="1234675" y="4054750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1234675" y="4024125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1234675" y="4484650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&lt;/ai/cv/sign-language/content&gt;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703000" y="1715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Why learning ASL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770225" y="1817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9" name="Google Shape;79;p14"/>
          <p:cNvSpPr txBox="1"/>
          <p:nvPr/>
        </p:nvSpPr>
        <p:spPr>
          <a:xfrm>
            <a:off x="703000" y="21726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How our app supports learning ASL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770225" y="22743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81" name="Google Shape;81;p14"/>
          <p:cNvCxnSpPr/>
          <p:nvPr/>
        </p:nvCxnSpPr>
        <p:spPr>
          <a:xfrm>
            <a:off x="1234675" y="4481325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/>
          <p:nvPr/>
        </p:nvCxnSpPr>
        <p:spPr>
          <a:xfrm>
            <a:off x="1234675" y="4941850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703000" y="12582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ASL ?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770225" y="13599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9" name="Google Shape;89;p15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&lt;/ai/cv/sign-language/asl&gt;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100" y="999050"/>
            <a:ext cx="3840500" cy="27201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51500" y="1714475"/>
            <a:ext cx="3131700" cy="2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merican 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ign 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anguage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For the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Deaf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and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Hard-Of-Hearing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250,000 – 500,000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people in US and Canada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3rd in US,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&lt; Spanish &lt; English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6925" y="3719175"/>
            <a:ext cx="1226825" cy="12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2947" y="3375925"/>
            <a:ext cx="2000250" cy="1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703000" y="12582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Why learning ASL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70225" y="13599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1" name="Google Shape;101;p16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&lt;/ai/cv/sign-language/why-asl&gt;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75" y="2021200"/>
            <a:ext cx="4354900" cy="26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025" y="1064900"/>
            <a:ext cx="4000425" cy="209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4025" y="3333731"/>
            <a:ext cx="2940427" cy="168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703000" y="12582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Why learning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ASL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70225" y="13599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2" name="Google Shape;112;p17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&lt;/ai/cv/sign-language/why-asl&gt;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7850"/>
            <a:ext cx="4619669" cy="3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475" y="1807850"/>
            <a:ext cx="4351376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000" y="2774050"/>
            <a:ext cx="2849850" cy="190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703000" y="12582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How our app supports learning ASL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770225" y="13599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" name="Google Shape;123;p18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&lt;/ai/cv/sign-language/demo&gt;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703000" y="172592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https://sign-language-app.herokuapp.com/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2417725"/>
            <a:ext cx="4415487" cy="23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3" name="Google Shape;133;p19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9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605775" y="1350650"/>
            <a:ext cx="30000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 Gathering</a:t>
            </a:r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9"/>
          <p:cNvSpPr txBox="1"/>
          <p:nvPr/>
        </p:nvSpPr>
        <p:spPr>
          <a:xfrm>
            <a:off x="326950" y="1769600"/>
            <a:ext cx="7449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sign-language-mnist-train.csv + ~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700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custom images / character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03150" y="2303000"/>
            <a:ext cx="7449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sign-language-mnist-test.csv + ~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custom images / character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7019"/>
          <a:stretch/>
        </p:blipFill>
        <p:spPr>
          <a:xfrm>
            <a:off x="703000" y="2593375"/>
            <a:ext cx="2498959" cy="25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/>
          </a:blip>
          <a:srcRect b="0" l="0" r="0" t="6568"/>
          <a:stretch/>
        </p:blipFill>
        <p:spPr>
          <a:xfrm>
            <a:off x="3811525" y="2593375"/>
            <a:ext cx="2498951" cy="25625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/>
          <p:nvPr/>
        </p:nvCxnSpPr>
        <p:spPr>
          <a:xfrm flipH="1" rot="10800000">
            <a:off x="6538200" y="1998200"/>
            <a:ext cx="239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6766800" y="1770500"/>
            <a:ext cx="7500" cy="46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 rot="10800000">
            <a:off x="6766800" y="2226800"/>
            <a:ext cx="239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 rot="10800000">
            <a:off x="6766800" y="1769600"/>
            <a:ext cx="239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/>
        </p:nvSpPr>
        <p:spPr>
          <a:xfrm>
            <a:off x="6945550" y="1433775"/>
            <a:ext cx="2913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In-door capturing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(4 lightning schemes)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945550" y="1890975"/>
            <a:ext cx="2913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Out-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door capturing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(1 lightning scheme)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 flipH="1" rot="10800000">
            <a:off x="6492475" y="2499225"/>
            <a:ext cx="239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 txBox="1"/>
          <p:nvPr/>
        </p:nvSpPr>
        <p:spPr>
          <a:xfrm>
            <a:off x="6716950" y="2271975"/>
            <a:ext cx="29133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Classroom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capturing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(1 lightning scheme)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6" name="Google Shape;156;p20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/>
          <p:cNvSpPr txBox="1"/>
          <p:nvPr/>
        </p:nvSpPr>
        <p:spPr>
          <a:xfrm>
            <a:off x="605775" y="1350650"/>
            <a:ext cx="30000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 Gathering</a:t>
            </a:r>
            <a:endParaRPr/>
          </a:p>
        </p:txBody>
      </p:sp>
      <p:cxnSp>
        <p:nvCxnSpPr>
          <p:cNvPr id="160" name="Google Shape;160;p20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 flipH="1" rot="10800000">
            <a:off x="6766800" y="1769600"/>
            <a:ext cx="2397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0"/>
          <p:cNvSpPr txBox="1"/>
          <p:nvPr/>
        </p:nvSpPr>
        <p:spPr>
          <a:xfrm>
            <a:off x="834375" y="1870700"/>
            <a:ext cx="46368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Sign-language-mnist-train.csv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limitations: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Images of only 1 hand from 1 person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Imbalanced data distribution for letters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1005825" y="3249900"/>
            <a:ext cx="46368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Custom dataset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gains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Images of hands from 4 people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(including original)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-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More balanced distribution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(letters with similar gestures having more images than others)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175" y="512725"/>
            <a:ext cx="3350875" cy="23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025" y="2846125"/>
            <a:ext cx="3350875" cy="23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703000" y="953450"/>
            <a:ext cx="6108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 steps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770225" y="1055137"/>
            <a:ext cx="0" cy="193833"/>
          </a:xfrm>
          <a:custGeom>
            <a:rect b="b" l="l" r="r" t="t"/>
            <a:pathLst>
              <a:path extrusionOk="0" h="258444" w="120000">
                <a:moveTo>
                  <a:pt x="0" y="0"/>
                </a:moveTo>
                <a:lnTo>
                  <a:pt x="0" y="258444"/>
                </a:lnTo>
              </a:path>
            </a:pathLst>
          </a:custGeom>
          <a:noFill/>
          <a:ln cap="flat" cmpd="sng" w="883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2" name="Google Shape;172;p21"/>
          <p:cNvSpPr txBox="1"/>
          <p:nvPr/>
        </p:nvSpPr>
        <p:spPr>
          <a:xfrm>
            <a:off x="906199" y="307750"/>
            <a:ext cx="7403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Consolas"/>
                <a:ea typeface="Consolas"/>
                <a:cs typeface="Consolas"/>
                <a:sym typeface="Consolas"/>
              </a:rPr>
              <a:t>&lt;/ai/cv/sign-language/steps&gt;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50" y="274426"/>
            <a:ext cx="454100" cy="45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1"/>
          <p:cNvCxnSpPr/>
          <p:nvPr/>
        </p:nvCxnSpPr>
        <p:spPr>
          <a:xfrm flipH="1">
            <a:off x="1234375" y="1280925"/>
            <a:ext cx="300" cy="31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1"/>
          <p:cNvCxnSpPr/>
          <p:nvPr/>
        </p:nvCxnSpPr>
        <p:spPr>
          <a:xfrm>
            <a:off x="1234675" y="1585725"/>
            <a:ext cx="273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1"/>
          <p:cNvSpPr txBox="1"/>
          <p:nvPr/>
        </p:nvSpPr>
        <p:spPr>
          <a:xfrm>
            <a:off x="605775" y="1350650"/>
            <a:ext cx="3531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 Preprocessing</a:t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5" y="2537750"/>
            <a:ext cx="762025" cy="44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9850" y="2097975"/>
            <a:ext cx="1120175" cy="15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4650" y="2347675"/>
            <a:ext cx="762025" cy="76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0525" y="2607050"/>
            <a:ext cx="476901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1150" y="3348300"/>
            <a:ext cx="762025" cy="76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5383525" y="3326125"/>
            <a:ext cx="762000" cy="70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5535925" y="3478525"/>
            <a:ext cx="762000" cy="70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6457950" y="3314700"/>
            <a:ext cx="26862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 Augmentation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rotate + shifting + zoom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6218625" y="3195575"/>
            <a:ext cx="427025" cy="2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3181413" y="1997450"/>
            <a:ext cx="388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28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2648013" y="2530850"/>
            <a:ext cx="3885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28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8" name="Google Shape;188;p21"/>
          <p:cNvCxnSpPr/>
          <p:nvPr/>
        </p:nvCxnSpPr>
        <p:spPr>
          <a:xfrm flipH="1" rot="10800000">
            <a:off x="906200" y="2750840"/>
            <a:ext cx="2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1"/>
          <p:cNvCxnSpPr/>
          <p:nvPr/>
        </p:nvCxnSpPr>
        <p:spPr>
          <a:xfrm flipH="1" rot="10800000">
            <a:off x="2430200" y="2750840"/>
            <a:ext cx="2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1"/>
          <p:cNvCxnSpPr/>
          <p:nvPr/>
        </p:nvCxnSpPr>
        <p:spPr>
          <a:xfrm flipH="1" rot="10800000">
            <a:off x="3801800" y="2750840"/>
            <a:ext cx="2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1"/>
          <p:cNvCxnSpPr/>
          <p:nvPr/>
        </p:nvCxnSpPr>
        <p:spPr>
          <a:xfrm flipH="1" rot="-5400000">
            <a:off x="5630600" y="3131840"/>
            <a:ext cx="2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